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78" r:id="rId6"/>
    <p:sldId id="280" r:id="rId7"/>
    <p:sldId id="288" r:id="rId8"/>
    <p:sldId id="277" r:id="rId9"/>
    <p:sldId id="276" r:id="rId10"/>
    <p:sldId id="279" r:id="rId11"/>
    <p:sldId id="289" r:id="rId12"/>
    <p:sldId id="290" r:id="rId13"/>
    <p:sldId id="291" r:id="rId14"/>
    <p:sldId id="292" r:id="rId15"/>
    <p:sldId id="286" r:id="rId16"/>
    <p:sldId id="287" r:id="rId17"/>
    <p:sldId id="284" r:id="rId18"/>
    <p:sldId id="293" r:id="rId19"/>
    <p:sldId id="294" r:id="rId20"/>
    <p:sldId id="295" r:id="rId21"/>
    <p:sldId id="282" r:id="rId22"/>
    <p:sldId id="298" r:id="rId23"/>
    <p:sldId id="296" r:id="rId24"/>
    <p:sldId id="297" r:id="rId25"/>
    <p:sldId id="275" r:id="rId26"/>
  </p:sldIdLst>
  <p:sldSz cx="18288000" cy="10287000"/>
  <p:notesSz cx="6858000" cy="9144000"/>
  <p:embeddedFontLst>
    <p:embeddedFont>
      <p:font typeface="Arial Bold" panose="020B0704020202020204" pitchFamily="34" charset="0"/>
      <p:regular r:id="rId28"/>
      <p:bold r:id="rId29"/>
    </p:embeddedFont>
    <p:embeddedFont>
      <p:font typeface="Arimo" panose="020B0604020202020204" charset="0"/>
      <p:regular r:id="rId30"/>
    </p:embeddedFont>
    <p:embeddedFont>
      <p:font typeface="Arimo Bold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6" autoAdjust="0"/>
    <p:restoredTop sz="94622" autoAdjust="0"/>
  </p:normalViewPr>
  <p:slideViewPr>
    <p:cSldViewPr>
      <p:cViewPr varScale="1">
        <p:scale>
          <a:sx n="70" d="100"/>
          <a:sy n="70" d="100"/>
        </p:scale>
        <p:origin x="3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EA52-B091-4175-B406-0C0D333FFF98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A9A21-0D34-4734-B30C-A3850D67F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95338" y="4901535"/>
            <a:ext cx="1458362" cy="68578"/>
          </a:xfrm>
          <a:custGeom>
            <a:avLst/>
            <a:gdLst/>
            <a:ahLst/>
            <a:cxnLst/>
            <a:rect l="l" t="t" r="r" b="b"/>
            <a:pathLst>
              <a:path w="1458362" h="68578">
                <a:moveTo>
                  <a:pt x="0" y="0"/>
                </a:moveTo>
                <a:lnTo>
                  <a:pt x="1458361" y="0"/>
                </a:lnTo>
                <a:lnTo>
                  <a:pt x="1458361" y="68579"/>
                </a:lnTo>
                <a:lnTo>
                  <a:pt x="0" y="68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 descr="A close-up of a network  Description automatically generated"/>
          <p:cNvSpPr/>
          <p:nvPr/>
        </p:nvSpPr>
        <p:spPr>
          <a:xfrm>
            <a:off x="30" y="15"/>
            <a:ext cx="18283398" cy="10286985"/>
          </a:xfrm>
          <a:custGeom>
            <a:avLst/>
            <a:gdLst/>
            <a:ahLst/>
            <a:cxnLst/>
            <a:rect l="l" t="t" r="r" b="b"/>
            <a:pathLst>
              <a:path w="18283398" h="10286985">
                <a:moveTo>
                  <a:pt x="0" y="0"/>
                </a:moveTo>
                <a:lnTo>
                  <a:pt x="18283398" y="0"/>
                </a:lnTo>
                <a:lnTo>
                  <a:pt x="18283398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t="-42186" r="-23" b="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09800" y="2826913"/>
            <a:ext cx="13452834" cy="313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60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Enhancing Customer Lifetime Value Predictions with Advanced Machine Learning and Deep Learning Models</a:t>
            </a:r>
            <a:endParaRPr lang="en-US" sz="6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19600" y="8076207"/>
            <a:ext cx="9103462" cy="240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Shashwat Dhayade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641180" y="-1641180"/>
            <a:ext cx="1627968" cy="4910331"/>
            <a:chOff x="0" y="0"/>
            <a:chExt cx="2170624" cy="65471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77542" cy="6547104"/>
            </a:xfrm>
            <a:custGeom>
              <a:avLst/>
              <a:gdLst/>
              <a:ahLst/>
              <a:cxnLst/>
              <a:rect l="l" t="t" r="r" b="b"/>
              <a:pathLst>
                <a:path w="2177542" h="6547104">
                  <a:moveTo>
                    <a:pt x="0" y="6547104"/>
                  </a:moveTo>
                  <a:lnTo>
                    <a:pt x="0" y="0"/>
                  </a:lnTo>
                  <a:lnTo>
                    <a:pt x="106172" y="12827"/>
                  </a:lnTo>
                  <a:cubicBezTo>
                    <a:pt x="810514" y="207772"/>
                    <a:pt x="1225296" y="1375918"/>
                    <a:pt x="1580134" y="2467483"/>
                  </a:cubicBezTo>
                  <a:cubicBezTo>
                    <a:pt x="1874774" y="3374644"/>
                    <a:pt x="2177542" y="4334891"/>
                    <a:pt x="2170430" y="5495163"/>
                  </a:cubicBezTo>
                  <a:cubicBezTo>
                    <a:pt x="2169033" y="5736590"/>
                    <a:pt x="2154555" y="5976366"/>
                    <a:pt x="2129536" y="6214618"/>
                  </a:cubicBezTo>
                  <a:lnTo>
                    <a:pt x="2087372" y="6547104"/>
                  </a:lnTo>
                  <a:lnTo>
                    <a:pt x="0" y="6547104"/>
                  </a:lnTo>
                  <a:close/>
                </a:path>
              </a:pathLst>
            </a:custGeom>
            <a:solidFill>
              <a:srgbClr val="CBC5A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8412534" y="5299938"/>
            <a:ext cx="1458361" cy="68577"/>
          </a:xfrm>
          <a:custGeom>
            <a:avLst/>
            <a:gdLst/>
            <a:ahLst/>
            <a:cxnLst/>
            <a:rect l="l" t="t" r="r" b="b"/>
            <a:pathLst>
              <a:path w="1458361" h="68577">
                <a:moveTo>
                  <a:pt x="0" y="0"/>
                </a:moveTo>
                <a:lnTo>
                  <a:pt x="1458362" y="0"/>
                </a:lnTo>
                <a:lnTo>
                  <a:pt x="1458362" y="68577"/>
                </a:lnTo>
                <a:lnTo>
                  <a:pt x="0" y="68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6B9B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164075" y="7806038"/>
            <a:ext cx="1329212" cy="1203744"/>
          </a:xfrm>
          <a:custGeom>
            <a:avLst/>
            <a:gdLst/>
            <a:ahLst/>
            <a:cxnLst/>
            <a:rect l="l" t="t" r="r" b="b"/>
            <a:pathLst>
              <a:path w="1329212" h="1203744">
                <a:moveTo>
                  <a:pt x="0" y="0"/>
                </a:moveTo>
                <a:lnTo>
                  <a:pt x="1329211" y="0"/>
                </a:lnTo>
                <a:lnTo>
                  <a:pt x="1329211" y="1203744"/>
                </a:lnTo>
                <a:lnTo>
                  <a:pt x="0" y="1203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CBCE7C-89ED-CEC6-C336-D2DCE8405E90}"/>
              </a:ext>
            </a:extLst>
          </p:cNvPr>
          <p:cNvSpPr txBox="1"/>
          <p:nvPr/>
        </p:nvSpPr>
        <p:spPr>
          <a:xfrm>
            <a:off x="1524000" y="1054865"/>
            <a:ext cx="900744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Feature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C90B4-1DEA-288C-5C20-4C4BAED5BD84}"/>
              </a:ext>
            </a:extLst>
          </p:cNvPr>
          <p:cNvSpPr txBox="1"/>
          <p:nvPr/>
        </p:nvSpPr>
        <p:spPr>
          <a:xfrm>
            <a:off x="1524000" y="2448143"/>
            <a:ext cx="618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Split positive and negative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74CFD-552E-A80B-3C77-EBC002364936}"/>
              </a:ext>
            </a:extLst>
          </p:cNvPr>
          <p:cNvSpPr txBox="1"/>
          <p:nvPr/>
        </p:nvSpPr>
        <p:spPr>
          <a:xfrm>
            <a:off x="1395953" y="3619500"/>
            <a:ext cx="8458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Total_Price_Sum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Total_Quantity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Unique_Countries</a:t>
            </a:r>
            <a:r>
              <a:rPr lang="en-US" sz="2400" dirty="0"/>
              <a:t>',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Quantity_First_Two_Weeks</a:t>
            </a:r>
            <a:r>
              <a:rPr lang="en-US" sz="2400" dirty="0"/>
              <a:t>',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Quantity_Last_Two_Weeks</a:t>
            </a:r>
            <a:r>
              <a:rPr lang="en-US" sz="2400" dirty="0"/>
              <a:t>',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Quantity_Weekdays</a:t>
            </a:r>
            <a:r>
              <a:rPr lang="en-US" sz="2400" dirty="0"/>
              <a:t>',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8F501-6F5F-B6F7-02E3-01B476E038EA}"/>
              </a:ext>
            </a:extLst>
          </p:cNvPr>
          <p:cNvSpPr txBox="1"/>
          <p:nvPr/>
        </p:nvSpPr>
        <p:spPr>
          <a:xfrm>
            <a:off x="1311128" y="6280392"/>
            <a:ext cx="9144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Quantity_Weekends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Refund_Frequency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Refund_to_Purchase_Ratio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Frequency_First_Two_Weeks_Refunds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Monetary_First_Two_Weeks_Refunds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Quantity_First_Two_Weeks_Refunds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Frequency_Last_Two_Weeks_Refunds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Monetary_Last_Two_Weeks_Refunds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Quantity_Last_Two_Weeks_Refunds</a:t>
            </a:r>
            <a:r>
              <a:rPr lang="en-US" sz="2400" dirty="0"/>
              <a:t>',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098A9-8E3F-B6A8-42E1-573D2C36F843}"/>
              </a:ext>
            </a:extLst>
          </p:cNvPr>
          <p:cNvSpPr txBox="1"/>
          <p:nvPr/>
        </p:nvSpPr>
        <p:spPr>
          <a:xfrm>
            <a:off x="7010400" y="3460618"/>
            <a:ext cx="511507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Frequency_Weekdays_Refunds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Monetary_Weekdays_Refunds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Quantity_Weekdays_Refunds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Frequency_Weekends_Refunds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Monetary_Weekends_Refunds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Quantity_Weekends_Refunds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Refund_Recency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Refund_Monetary_Mean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Refund_Monetary_Sum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Refund_Monetary_Min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Refund_Monetary_Max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Refund_Unique_Items</a:t>
            </a:r>
            <a:r>
              <a:rPr lang="en-US" sz="2400" dirty="0"/>
              <a:t>',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E68D88-11E1-E182-C54E-AAEEA7168D99}"/>
              </a:ext>
            </a:extLst>
          </p:cNvPr>
          <p:cNvSpPr txBox="1"/>
          <p:nvPr/>
        </p:nvSpPr>
        <p:spPr>
          <a:xfrm>
            <a:off x="12170664" y="3619500"/>
            <a:ext cx="39624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'</a:t>
            </a:r>
            <a:r>
              <a:rPr lang="en-US" sz="2400" dirty="0" err="1"/>
              <a:t>Refund_Unitprice_Mean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refund_unitprice_min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refund_unitprice_max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refund_unitprice_var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refund_total_price_sum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refund_total_quantity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Discount_Frequency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Discount_Monetary_Value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Discount_Ratio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Discount_Revenue_Ratio</a:t>
            </a:r>
            <a:r>
              <a:rPr lang="en-US" sz="2400" dirty="0"/>
              <a:t>',</a:t>
            </a:r>
          </a:p>
          <a:p>
            <a:r>
              <a:rPr lang="en-US" sz="2400" dirty="0"/>
              <a:t> '</a:t>
            </a:r>
            <a:r>
              <a:rPr lang="en-US" sz="2400" dirty="0" err="1"/>
              <a:t>Discount_Quantity_Value</a:t>
            </a:r>
            <a:r>
              <a:rPr lang="en-US" sz="2400" dirty="0"/>
              <a:t>'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AADAA4AA-6D28-82D1-E584-96DC2CDD63A3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C0A1DA60-7394-B0A9-A574-48F8B387D3D6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32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8A1D7-A5DE-1A90-1D46-86553C38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598CD4-F2A4-F276-3FD8-2801B159A736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8FD39E5-4D1D-7256-1347-C2D15592B9F0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56BD9A1-2025-EDEA-A6A9-9BCA7EDC5DCB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BEAB7DFF-5388-8800-8910-EE7D343DC02A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52F20CBB-8DD7-23D9-5CB6-A900C624AB12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AEE9DB-31ED-5EE4-E444-2A5D4680FA15}"/>
              </a:ext>
            </a:extLst>
          </p:cNvPr>
          <p:cNvSpPr txBox="1"/>
          <p:nvPr/>
        </p:nvSpPr>
        <p:spPr>
          <a:xfrm>
            <a:off x="1447800" y="3924300"/>
            <a:ext cx="9007445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Distribution of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D5BA8-53DF-6260-6FB8-F3111FF39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442357"/>
            <a:ext cx="8907945" cy="9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7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4D386-D261-C2B6-6A54-D7CB710F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2C1C9C2-8F35-BD30-33DA-DABD007ECDBB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AB92A7-077E-D1FC-72CC-7D0BD44760CA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90935C5-DC6F-0649-B25C-C36B153D4FF7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AF4B003B-698D-48EE-D917-9A4B7F12E763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97AA7B32-58CE-28FB-D607-8D513A209561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86803D0-2CF8-1D1D-8164-E68C327FC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57500"/>
            <a:ext cx="8296275" cy="5307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A6F3C6-00A7-4506-ECE1-B86B6C251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751" y="2756418"/>
            <a:ext cx="8474049" cy="54087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BB1F3-AF8F-6A89-ABC9-811605935DBA}"/>
              </a:ext>
            </a:extLst>
          </p:cNvPr>
          <p:cNvSpPr txBox="1"/>
          <p:nvPr/>
        </p:nvSpPr>
        <p:spPr>
          <a:xfrm>
            <a:off x="4386887" y="982325"/>
            <a:ext cx="13106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Distribution of Outliers</a:t>
            </a:r>
          </a:p>
        </p:txBody>
      </p:sp>
    </p:spTree>
    <p:extLst>
      <p:ext uri="{BB962C8B-B14F-4D97-AF65-F5344CB8AC3E}">
        <p14:creationId xmlns:p14="http://schemas.microsoft.com/office/powerpoint/2010/main" val="381820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5FF4-EBDC-002F-9152-E85275B0E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A7AC1B-239D-6FBD-AD2F-78832E76E3D2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659D95E-5909-79DF-D45D-EF2EB23ACA73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F8A78D1-0842-AFA9-E700-5BE829A008C0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66DB9604-F320-D98B-8239-5A20CA59A100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2A38052-8FDC-9B33-9DA7-FE467427266D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2DD3B02-AA04-BE19-0194-F1BF7D129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13" y="2476500"/>
            <a:ext cx="8628886" cy="56123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D66248-2A88-2319-BBBB-669A75142D87}"/>
              </a:ext>
            </a:extLst>
          </p:cNvPr>
          <p:cNvSpPr txBox="1"/>
          <p:nvPr/>
        </p:nvSpPr>
        <p:spPr>
          <a:xfrm>
            <a:off x="4386887" y="982325"/>
            <a:ext cx="13106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Distribution of Outliers</a:t>
            </a:r>
          </a:p>
        </p:txBody>
      </p:sp>
      <p:pic>
        <p:nvPicPr>
          <p:cNvPr id="15" name="Picture 14" descr="A graph of refund distribution&#10;&#10;Description automatically generated">
            <a:extLst>
              <a:ext uri="{FF2B5EF4-FFF2-40B4-BE49-F238E27FC236}">
                <a16:creationId xmlns:a16="http://schemas.microsoft.com/office/drawing/2014/main" id="{C4D769D9-4998-DD9A-9695-DF945F681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468880"/>
            <a:ext cx="8857932" cy="57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35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B3380-1129-3441-AE11-29621C978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6A0379-471E-8720-FE4F-59823C4D577A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DB42EF2-81E3-A440-8226-E2B03C7A6F77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9294E2-45B9-1F5B-02FD-36A31F6481EB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">
            <a:extLst>
              <a:ext uri="{FF2B5EF4-FFF2-40B4-BE49-F238E27FC236}">
                <a16:creationId xmlns:a16="http://schemas.microsoft.com/office/drawing/2014/main" id="{57338690-3BFA-FD38-16F5-63E87BBC9DE6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AB0BF628-F1A2-7984-BED0-2B677FFAC45D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E0314C-4292-28BD-9250-77EB2101DF46}"/>
              </a:ext>
            </a:extLst>
          </p:cNvPr>
          <p:cNvSpPr txBox="1"/>
          <p:nvPr/>
        </p:nvSpPr>
        <p:spPr>
          <a:xfrm>
            <a:off x="6781800" y="723900"/>
            <a:ext cx="4656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Removed Customer 12346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B2EDC-8EC1-819C-0A21-9D0B5CBA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562100"/>
            <a:ext cx="12023882" cy="8356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3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9600" y="4000500"/>
            <a:ext cx="12426696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4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Correlation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D701C-CDAA-47B6-D828-C4A7D5A15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0"/>
            <a:ext cx="1258119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2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C960F-9B4A-6AAE-1253-ECE87290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5C6249-99D6-35B6-89B9-8B582EC21550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DDD17DB-F097-5ACD-83AD-88D6D0E3BBE4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73A1DA5-6399-BBF5-83F8-6E9AFD951405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E746D70-5D99-514F-2D86-99B6E09484A6}"/>
              </a:ext>
            </a:extLst>
          </p:cNvPr>
          <p:cNvSpPr txBox="1"/>
          <p:nvPr/>
        </p:nvSpPr>
        <p:spPr>
          <a:xfrm>
            <a:off x="609600" y="4000500"/>
            <a:ext cx="12426696" cy="1699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4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Cleaned</a:t>
            </a:r>
          </a:p>
          <a:p>
            <a:pPr marL="0" lvl="0" indent="0" algn="l">
              <a:lnSpc>
                <a:spcPts val="7039"/>
              </a:lnSpc>
            </a:pPr>
            <a:r>
              <a:rPr lang="en-US" sz="4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Correlation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4B623-5BB2-C646-5FBC-BF72E81A3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0"/>
            <a:ext cx="1143560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3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65CFA-1F59-4BD8-BE3D-3C4FB6AF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8C47DC-C5EB-9703-AE34-05A35FFE90A4}"/>
              </a:ext>
            </a:extLst>
          </p:cNvPr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2469A7A-CCAA-FB81-5E20-279EC94448B5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64C03597-782A-B6EA-B542-C3CD358F9C4E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86340B0-51FA-B7D0-911F-F5D56D224CF0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29FFB74-DBD6-9AA3-A94E-212DD3A43478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D579416-0C91-AEEA-2660-A667544C3FF0}"/>
              </a:ext>
            </a:extLst>
          </p:cNvPr>
          <p:cNvSpPr txBox="1"/>
          <p:nvPr/>
        </p:nvSpPr>
        <p:spPr>
          <a:xfrm>
            <a:off x="7086600" y="9525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Training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F52F3BB-1B1B-DF97-2571-623942B1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74903"/>
            <a:ext cx="9186783" cy="39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27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43A6B-A19D-0A1C-0DCE-0DB039EA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5" y="3749040"/>
            <a:ext cx="8628441" cy="4499292"/>
          </a:xfrm>
          <a:prstGeom prst="rect">
            <a:avLst/>
          </a:prstGeom>
        </p:spPr>
      </p:pic>
      <p:grpSp>
        <p:nvGrpSpPr>
          <p:cNvPr id="4" name="Group 5">
            <a:extLst>
              <a:ext uri="{FF2B5EF4-FFF2-40B4-BE49-F238E27FC236}">
                <a16:creationId xmlns:a16="http://schemas.microsoft.com/office/drawing/2014/main" id="{464B7A15-98C3-3B0F-DA61-46906176867D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A427BFA-1502-8BAE-DC08-423CDB358426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3">
            <a:extLst>
              <a:ext uri="{FF2B5EF4-FFF2-40B4-BE49-F238E27FC236}">
                <a16:creationId xmlns:a16="http://schemas.microsoft.com/office/drawing/2014/main" id="{00D9D938-4296-CCEE-80C8-47FDEDDC6833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7082656A-FBFC-1F21-E779-59CAC38F6ED9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8E044-381F-FFAE-1956-AC863D9AA9A2}"/>
              </a:ext>
            </a:extLst>
          </p:cNvPr>
          <p:cNvSpPr txBox="1"/>
          <p:nvPr/>
        </p:nvSpPr>
        <p:spPr>
          <a:xfrm>
            <a:off x="3048000" y="985303"/>
            <a:ext cx="4853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RandomForestRegressor</a:t>
            </a:r>
            <a:endParaRPr lang="en-US" sz="36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AB9677-708E-CC31-BA67-84002EFDD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021492"/>
            <a:ext cx="5401860" cy="1161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9D336D-C873-79FB-C369-67F94EDDC921}"/>
              </a:ext>
            </a:extLst>
          </p:cNvPr>
          <p:cNvSpPr txBox="1"/>
          <p:nvPr/>
        </p:nvSpPr>
        <p:spPr>
          <a:xfrm>
            <a:off x="11049000" y="601274"/>
            <a:ext cx="7385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RandomForestRegressor</a:t>
            </a:r>
            <a:r>
              <a:rPr lang="en-US" sz="3600" b="1" dirty="0"/>
              <a:t> without </a:t>
            </a:r>
            <a:r>
              <a:rPr lang="en-US" sz="3600" b="1" dirty="0" err="1"/>
              <a:t>Monetary_Weekdays</a:t>
            </a:r>
            <a:endParaRPr lang="en-US" sz="3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3B66C1-2D6D-9FFD-F286-F0F37969E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278" y="3749040"/>
            <a:ext cx="8379085" cy="4369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F33F6B-8EE9-E461-850A-775E3EA68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2083926"/>
            <a:ext cx="5476405" cy="10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52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5EDBA-2D0E-AEEE-CE9C-3D98C188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17CCD0B5-F460-69DC-DA70-FCA7523C06D9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1E8333E-A5C6-E2E4-7CE5-F53763B67084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3">
            <a:extLst>
              <a:ext uri="{FF2B5EF4-FFF2-40B4-BE49-F238E27FC236}">
                <a16:creationId xmlns:a16="http://schemas.microsoft.com/office/drawing/2014/main" id="{F3F3654A-2BB9-EA62-D34C-5D9522DAA188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F6462A90-1628-A55A-65C5-37E13B90FC13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C2C9D-F837-05B9-F62D-C3B60C9F5DE8}"/>
              </a:ext>
            </a:extLst>
          </p:cNvPr>
          <p:cNvSpPr txBox="1"/>
          <p:nvPr/>
        </p:nvSpPr>
        <p:spPr>
          <a:xfrm>
            <a:off x="4645886" y="800637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PCA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DD6A82-F11C-32F8-77C7-19608D09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49" y="3202771"/>
            <a:ext cx="8058150" cy="5210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2EFC96-F3CA-6317-F2EE-4CD8D8341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025" y="1874054"/>
            <a:ext cx="5950610" cy="848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80CE3-F36C-32ED-6DED-61689D6AB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3261566"/>
            <a:ext cx="8058150" cy="5210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C97D9F-0C08-C08F-772E-4E74BA74DD4A}"/>
              </a:ext>
            </a:extLst>
          </p:cNvPr>
          <p:cNvSpPr txBox="1"/>
          <p:nvPr/>
        </p:nvSpPr>
        <p:spPr>
          <a:xfrm>
            <a:off x="10591800" y="815055"/>
            <a:ext cx="6758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PCA without </a:t>
            </a:r>
            <a:r>
              <a:rPr lang="en-US" sz="3600" b="1" dirty="0" err="1"/>
              <a:t>Monetary_Weekdays</a:t>
            </a:r>
            <a:endParaRPr lang="en-US" sz="3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63E96F-D2D1-9FA8-C28D-DB1942220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1982569"/>
            <a:ext cx="5339696" cy="84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4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6D484-067B-3E74-3DFB-B02996799F60}"/>
              </a:ext>
            </a:extLst>
          </p:cNvPr>
          <p:cNvSpPr txBox="1"/>
          <p:nvPr/>
        </p:nvSpPr>
        <p:spPr>
          <a:xfrm>
            <a:off x="2895600" y="1018186"/>
            <a:ext cx="3771900" cy="665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B164B-115F-AB10-DBB3-1F8CBC0D89BC}"/>
              </a:ext>
            </a:extLst>
          </p:cNvPr>
          <p:cNvSpPr txBox="1"/>
          <p:nvPr/>
        </p:nvSpPr>
        <p:spPr>
          <a:xfrm>
            <a:off x="1066800" y="2625436"/>
            <a:ext cx="77724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Enhance the accuracy and efficiency of Customer Lifetime Value (CLTV) prediction by: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Leveraging advanced machine learning and deep learning techniques.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Improving the current </a:t>
            </a:r>
            <a:r>
              <a:rPr lang="en-US" sz="3200" b="1" dirty="0" err="1"/>
              <a:t>RandomForestRegressor</a:t>
            </a:r>
            <a:r>
              <a:rPr lang="en-US" sz="3200" dirty="0"/>
              <a:t> model with optimized feature engineering and additional algorithms.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Experimenting with neural network architectures to capture complex patterns and dependencies in the data.</a:t>
            </a: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8F421368-F7F9-1E85-C3E0-F1EE9AC1CB46}"/>
              </a:ext>
            </a:extLst>
          </p:cNvPr>
          <p:cNvGrpSpPr/>
          <p:nvPr/>
        </p:nvGrpSpPr>
        <p:grpSpPr>
          <a:xfrm>
            <a:off x="9982200" y="1284830"/>
            <a:ext cx="8542479" cy="3478278"/>
            <a:chOff x="609600" y="-4681990"/>
            <a:chExt cx="11389971" cy="4637702"/>
          </a:xfrm>
        </p:grpSpPr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5D773C3B-7518-876D-ACC5-3EB81FCA74AE}"/>
                </a:ext>
              </a:extLst>
            </p:cNvPr>
            <p:cNvSpPr txBox="1"/>
            <p:nvPr/>
          </p:nvSpPr>
          <p:spPr>
            <a:xfrm>
              <a:off x="609600" y="-2548391"/>
              <a:ext cx="8420526" cy="25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ts val="242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strike="noStrik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Significantly improve accuracy and efficiency of CLTV prediction.</a:t>
              </a:r>
            </a:p>
            <a:p>
              <a:pPr marL="342900" indent="-342900" algn="l">
                <a:lnSpc>
                  <a:spcPts val="242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200" u="none" strike="noStrike" dirty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  <a:p>
              <a:pPr marL="342900" indent="-342900" algn="l">
                <a:lnSpc>
                  <a:spcPts val="242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00" u="none" strike="noStrike" dirty="0">
                  <a:solidFill>
                    <a:srgbClr val="000000"/>
                  </a:solidFill>
                  <a:ea typeface="Arial"/>
                  <a:cs typeface="Arial"/>
                  <a:sym typeface="Arial"/>
                </a:rPr>
                <a:t>Provide businesses with more reliable tools for decision-making and customer management.</a:t>
              </a:r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2875761C-34C4-7C19-33DC-272D8A309EC2}"/>
                </a:ext>
              </a:extLst>
            </p:cNvPr>
            <p:cNvSpPr txBox="1"/>
            <p:nvPr/>
          </p:nvSpPr>
          <p:spPr>
            <a:xfrm>
              <a:off x="925172" y="-4681990"/>
              <a:ext cx="11074399" cy="6054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81"/>
                </a:lnSpc>
                <a:spcBef>
                  <a:spcPct val="0"/>
                </a:spcBef>
              </a:pPr>
              <a:r>
                <a:rPr lang="en-US" sz="6000" b="1" u="none" strike="noStrike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Expected Outcome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AF2F-9F45-C357-FEC3-244771E12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0BE4D780-EF42-0C49-5504-2F98328C7740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E9DB100-64F5-EEC8-3D7A-532CEE1F9913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3">
            <a:extLst>
              <a:ext uri="{FF2B5EF4-FFF2-40B4-BE49-F238E27FC236}">
                <a16:creationId xmlns:a16="http://schemas.microsoft.com/office/drawing/2014/main" id="{4D845CE4-79DB-CF5E-1831-97E9268CA6AC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92271FB-7237-0EE8-8086-A5D80143AC01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669FEB-F51C-F834-A48A-DC4A7BECBF1D}"/>
              </a:ext>
            </a:extLst>
          </p:cNvPr>
          <p:cNvSpPr txBox="1"/>
          <p:nvPr/>
        </p:nvSpPr>
        <p:spPr>
          <a:xfrm>
            <a:off x="3527064" y="1123802"/>
            <a:ext cx="313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NeuralNetwork</a:t>
            </a:r>
            <a:endParaRPr lang="en-US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883FD-695C-E4C8-25E8-D4E1E803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36995"/>
            <a:ext cx="8669926" cy="3572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D53203-7748-07A4-D9AE-4CA157F8D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745308"/>
            <a:ext cx="7748830" cy="478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101138-33C8-2D1F-F651-A40B534FF9F7}"/>
              </a:ext>
            </a:extLst>
          </p:cNvPr>
          <p:cNvSpPr txBox="1"/>
          <p:nvPr/>
        </p:nvSpPr>
        <p:spPr>
          <a:xfrm>
            <a:off x="11339611" y="762370"/>
            <a:ext cx="6948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NeuralNetwork</a:t>
            </a:r>
            <a:r>
              <a:rPr lang="en-US" sz="3600" b="1" dirty="0"/>
              <a:t> without </a:t>
            </a:r>
            <a:r>
              <a:rPr lang="en-US" sz="3600" b="1" dirty="0" err="1"/>
              <a:t>Monetary_Weekdays</a:t>
            </a:r>
            <a:endParaRPr lang="en-US" sz="3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F5F3B4-37B8-078A-61BE-56E1A6B9C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6222" y="2820810"/>
            <a:ext cx="7757213" cy="4780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6394EE-64B2-5B6F-4AFA-7FEE35591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4336995"/>
            <a:ext cx="8669926" cy="35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49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1704" y="1622490"/>
            <a:ext cx="9007445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85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2724C-2DE4-EED6-91E9-1268B952BE29}"/>
              </a:ext>
            </a:extLst>
          </p:cNvPr>
          <p:cNvSpPr txBox="1"/>
          <p:nvPr/>
        </p:nvSpPr>
        <p:spPr>
          <a:xfrm>
            <a:off x="1066800" y="3260220"/>
            <a:ext cx="14103487" cy="7144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Identification of Description and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StockCode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variables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The complexities of relationship between different variables (Invoice,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StockCode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, Quantity, </a:t>
            </a:r>
            <a:r>
              <a:rPr lang="en-US" sz="24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InvoiceDate</a:t>
            </a:r>
            <a:r>
              <a:rPr lang="en-US" sz="24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Difficulties arose due to mismatched dataset shapes and insufficient learning during training.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Unusually high refunds and bulk purchases on single days skewed the dataset and impacted model predictions.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Persistently low/negative R-squared values despite scaling and feature optimization.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Strong feature skewness and multicollinearity hindered model accuracy.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Addressed these through scaling, advanced feature engineering, and dataset variations.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Correlation among refund-related and monetary features introduced multicollinearity.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Removal of redundant features improved dataset performance, but dominant features like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Monetary Weekdays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continued to overshadow others, limiting overall model accuracy.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F661EC8D-0947-A93E-80DE-9EEC69AC602B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D1A9BF1-51B1-0EB4-88D4-484A2F028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881146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5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B0464-B76F-D8F8-DF3A-1BBEDFD22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46401A67-8F43-E6DF-396C-2F634BF1E340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1AB176-D009-3690-A924-6C6744AB127E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21B624F7-7442-033F-DC23-1B48D1C8B277}"/>
              </a:ext>
            </a:extLst>
          </p:cNvPr>
          <p:cNvSpPr txBox="1"/>
          <p:nvPr/>
        </p:nvSpPr>
        <p:spPr>
          <a:xfrm>
            <a:off x="1441704" y="1633158"/>
            <a:ext cx="9007445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85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7EE1D9E6-2EFC-B09E-4510-935075919303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3A789EE1-5B02-2F7C-C754-FF05ECF28608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62A4E-2CE6-4771-3F8A-4F18E2EBE94A}"/>
              </a:ext>
            </a:extLst>
          </p:cNvPr>
          <p:cNvSpPr txBox="1"/>
          <p:nvPr/>
        </p:nvSpPr>
        <p:spPr>
          <a:xfrm>
            <a:off x="1441704" y="3835727"/>
            <a:ext cx="120554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Heavy Dataset Understanding</a:t>
            </a:r>
          </a:p>
          <a:p>
            <a:endParaRPr lang="en-US" sz="2800" b="0" dirty="0">
              <a:effectLst/>
            </a:endParaRPr>
          </a:p>
          <a:p>
            <a:r>
              <a:rPr lang="en-US" sz="2800" dirty="0"/>
              <a:t>Not fit for model development</a:t>
            </a:r>
          </a:p>
          <a:p>
            <a:endParaRPr lang="en-US" sz="2800" b="0" dirty="0">
              <a:effectLst/>
            </a:endParaRPr>
          </a:p>
          <a:p>
            <a:r>
              <a:rPr lang="en-US" sz="2800" b="0" dirty="0">
                <a:effectLst/>
              </a:rPr>
              <a:t>Help</a:t>
            </a:r>
            <a:r>
              <a:rPr lang="en-US" sz="2800" dirty="0"/>
              <a:t>ed in tackling a problem</a:t>
            </a:r>
          </a:p>
          <a:p>
            <a:endParaRPr lang="en-US" sz="2800" b="0" dirty="0">
              <a:effectLst/>
            </a:endParaRPr>
          </a:p>
          <a:p>
            <a:r>
              <a:rPr lang="en-US" sz="2800" dirty="0"/>
              <a:t>Need to understand factors which make a good model</a:t>
            </a:r>
            <a:endParaRPr lang="en-US" sz="2800" b="0" dirty="0">
              <a:effectLst/>
            </a:endParaRP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777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ED367-212B-3FF1-D01C-79E928F3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912690B-B852-19B4-05CB-41E110E11A72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DA616F1-AE5A-5F3D-4547-0577262DC119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5FA04AC-261E-E3B3-4FCC-9B50F194B442}"/>
              </a:ext>
            </a:extLst>
          </p:cNvPr>
          <p:cNvSpPr txBox="1"/>
          <p:nvPr/>
        </p:nvSpPr>
        <p:spPr>
          <a:xfrm>
            <a:off x="1441704" y="1633158"/>
            <a:ext cx="9007445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85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Capstone 2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B94202B1-B0B5-493E-0CED-0B4C0CE55E22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2F2A21B5-484F-0CE8-F079-3915C4870101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2AD12-3C19-FA56-3DED-32877F089C96}"/>
              </a:ext>
            </a:extLst>
          </p:cNvPr>
          <p:cNvSpPr txBox="1"/>
          <p:nvPr/>
        </p:nvSpPr>
        <p:spPr>
          <a:xfrm>
            <a:off x="1438656" y="3848100"/>
            <a:ext cx="12055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 with Dr. Shen </a:t>
            </a:r>
          </a:p>
          <a:p>
            <a:endParaRPr lang="en-US" sz="3200" dirty="0"/>
          </a:p>
          <a:p>
            <a:r>
              <a:rPr lang="en-US" sz="3200" dirty="0"/>
              <a:t>Test Project: U</a:t>
            </a:r>
            <a:r>
              <a:rPr lang="en-US" sz="3200" b="0" dirty="0">
                <a:effectLst/>
              </a:rPr>
              <a:t>se 14 chemical physiochemical features (X) to predict chemical ecotoxicity HC50 (y) using data from Hou et al., 2020 using </a:t>
            </a:r>
            <a:r>
              <a:rPr lang="en-US" sz="3200" b="0" dirty="0" err="1">
                <a:effectLst/>
              </a:rPr>
              <a:t>RandomForest</a:t>
            </a:r>
            <a:r>
              <a:rPr lang="en-US" sz="3200" b="0" dirty="0">
                <a:effectLst/>
              </a:rPr>
              <a:t>, SVM, MLP, Lasso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764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3C754-B45F-4C04-6A70-1E6A88F7E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1A3DA483-0A86-3A67-8F13-544378091703}"/>
              </a:ext>
            </a:extLst>
          </p:cNvPr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314CC08-D9E3-45A8-C1C5-B80E56F6EFDD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D2822C6-4F23-E16F-55EE-5213CF3A3CFB}"/>
              </a:ext>
            </a:extLst>
          </p:cNvPr>
          <p:cNvSpPr txBox="1"/>
          <p:nvPr/>
        </p:nvSpPr>
        <p:spPr>
          <a:xfrm>
            <a:off x="7696200" y="816579"/>
            <a:ext cx="2895600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85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718DC66A-1E05-5D40-F8E6-D5110D4B95DD}"/>
              </a:ext>
            </a:extLst>
          </p:cNvPr>
          <p:cNvSpPr/>
          <p:nvPr/>
        </p:nvSpPr>
        <p:spPr>
          <a:xfrm>
            <a:off x="14629545" y="8271192"/>
            <a:ext cx="3658457" cy="2015776"/>
          </a:xfrm>
          <a:custGeom>
            <a:avLst/>
            <a:gdLst/>
            <a:ahLst/>
            <a:cxnLst/>
            <a:rect l="l" t="t" r="r" b="b"/>
            <a:pathLst>
              <a:path w="4877943" h="2687701">
                <a:moveTo>
                  <a:pt x="4050665" y="5588"/>
                </a:moveTo>
                <a:cubicBezTo>
                  <a:pt x="4287647" y="9779"/>
                  <a:pt x="4525518" y="41148"/>
                  <a:pt x="4763897" y="94107"/>
                </a:cubicBezTo>
                <a:lnTo>
                  <a:pt x="4877943" y="122809"/>
                </a:lnTo>
                <a:lnTo>
                  <a:pt x="4877943" y="2687701"/>
                </a:lnTo>
                <a:lnTo>
                  <a:pt x="0" y="2687701"/>
                </a:lnTo>
                <a:lnTo>
                  <a:pt x="26670" y="2661031"/>
                </a:lnTo>
                <a:cubicBezTo>
                  <a:pt x="649478" y="2062861"/>
                  <a:pt x="1290828" y="1481963"/>
                  <a:pt x="1872488" y="924941"/>
                </a:cubicBezTo>
                <a:cubicBezTo>
                  <a:pt x="2279269" y="535305"/>
                  <a:pt x="2691511" y="286639"/>
                  <a:pt x="3108071" y="147320"/>
                </a:cubicBezTo>
                <a:cubicBezTo>
                  <a:pt x="3420237" y="42926"/>
                  <a:pt x="3734689" y="0"/>
                  <a:pt x="4050665" y="5588"/>
                </a:cubicBezTo>
                <a:close/>
              </a:path>
            </a:pathLst>
          </a:custGeom>
          <a:solidFill>
            <a:srgbClr val="E5C4BA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893BE404-AFF2-D4FF-F242-3BC722A94F1B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EF50E-DB89-BC12-E781-1E0C6BB65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06" y="2112021"/>
            <a:ext cx="11558587" cy="76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538" y="348599"/>
            <a:ext cx="17658363" cy="9589801"/>
            <a:chOff x="0" y="0"/>
            <a:chExt cx="4650762" cy="25257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0762" cy="2525709"/>
            </a:xfrm>
            <a:custGeom>
              <a:avLst/>
              <a:gdLst/>
              <a:ahLst/>
              <a:cxnLst/>
              <a:rect l="l" t="t" r="r" b="b"/>
              <a:pathLst>
                <a:path w="4650762" h="2525709">
                  <a:moveTo>
                    <a:pt x="10961" y="0"/>
                  </a:moveTo>
                  <a:lnTo>
                    <a:pt x="4639802" y="0"/>
                  </a:lnTo>
                  <a:cubicBezTo>
                    <a:pt x="4645855" y="0"/>
                    <a:pt x="4650762" y="4907"/>
                    <a:pt x="4650762" y="10961"/>
                  </a:cubicBezTo>
                  <a:lnTo>
                    <a:pt x="4650762" y="2514748"/>
                  </a:lnTo>
                  <a:cubicBezTo>
                    <a:pt x="4650762" y="2520802"/>
                    <a:pt x="4645855" y="2525709"/>
                    <a:pt x="4639802" y="2525709"/>
                  </a:cubicBezTo>
                  <a:lnTo>
                    <a:pt x="10961" y="2525709"/>
                  </a:lnTo>
                  <a:cubicBezTo>
                    <a:pt x="4907" y="2525709"/>
                    <a:pt x="0" y="2520802"/>
                    <a:pt x="0" y="2514748"/>
                  </a:cubicBezTo>
                  <a:lnTo>
                    <a:pt x="0" y="10961"/>
                  </a:lnTo>
                  <a:cubicBezTo>
                    <a:pt x="0" y="4907"/>
                    <a:pt x="4907" y="0"/>
                    <a:pt x="109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650762" cy="258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57581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0"/>
              </a:lnSpc>
              <a:spcBef>
                <a:spcPct val="0"/>
              </a:spcBef>
            </a:pPr>
            <a:r>
              <a:rPr lang="en-US" sz="10500" b="1" u="none" strike="noStrik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93341" y="1116529"/>
            <a:ext cx="14501319" cy="2343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</a:pPr>
            <a:r>
              <a:rPr lang="en-US" sz="85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Limitations of Traditional CLTV Methods</a:t>
            </a:r>
          </a:p>
        </p:txBody>
      </p:sp>
      <p:sp>
        <p:nvSpPr>
          <p:cNvPr id="8" name="AutoShape 8"/>
          <p:cNvSpPr/>
          <p:nvPr/>
        </p:nvSpPr>
        <p:spPr>
          <a:xfrm>
            <a:off x="1893341" y="4303167"/>
            <a:ext cx="14501319" cy="0"/>
          </a:xfrm>
          <a:prstGeom prst="line">
            <a:avLst/>
          </a:prstGeom>
          <a:ln w="38100" cap="flat">
            <a:solidFill>
              <a:srgbClr val="E5C4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359539" y="5841484"/>
            <a:ext cx="3568923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4"/>
              </a:lnSpc>
            </a:pPr>
            <a:r>
              <a:rPr lang="en-US" sz="297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RFM oversimplifies dynamics, missing broader purchasing patterns (Vanderveld et al., 2016).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25737" y="5617646"/>
            <a:ext cx="3817401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4"/>
              </a:lnSpc>
            </a:pPr>
            <a:r>
              <a:rPr lang="en-US" sz="297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Two-stage models (churn prediction + revenue estimation) oversimplify the churn-revenue relationship (Weng et al., 2024).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93341" y="5617646"/>
            <a:ext cx="3916792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4"/>
              </a:lnSpc>
            </a:pPr>
            <a:r>
              <a:rPr lang="en-US" sz="297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Traditional models like Recency-Frequency-Monetary (RFM) and Pareto/NBD struggle with modern consumer behavior complexities.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66800" y="990425"/>
            <a:ext cx="9373236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531"/>
              </a:lnSpc>
            </a:pPr>
            <a:r>
              <a:rPr lang="en-US" sz="7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 Understanding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2313041"/>
            <a:ext cx="13109448" cy="1457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3919"/>
              </a:lnSpc>
              <a:spcBef>
                <a:spcPct val="0"/>
              </a:spcBef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Invoice: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Refunds have different Invoice Number. It depends on date and time.</a:t>
            </a:r>
          </a:p>
          <a:p>
            <a:pPr lvl="2">
              <a:lnSpc>
                <a:spcPts val="391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971550" lvl="1" indent="-514350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0C8817-BCD3-8CA7-71E3-6AB7F58F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001072"/>
            <a:ext cx="3657600" cy="1216344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E9BE20D-16A0-1A47-4A7F-1FFC454BDCE0}"/>
              </a:ext>
            </a:extLst>
          </p:cNvPr>
          <p:cNvSpPr txBox="1"/>
          <p:nvPr/>
        </p:nvSpPr>
        <p:spPr>
          <a:xfrm>
            <a:off x="762000" y="4449990"/>
            <a:ext cx="7394448" cy="2945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spcBef>
                <a:spcPct val="0"/>
              </a:spcBef>
              <a:buAutoNum type="arabicPeriod" startAt="2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Quantity: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contains negative values for refunds</a:t>
            </a:r>
          </a:p>
          <a:p>
            <a:pPr marL="457200" indent="-457200" algn="l">
              <a:lnSpc>
                <a:spcPts val="3919"/>
              </a:lnSpc>
              <a:spcBef>
                <a:spcPct val="0"/>
              </a:spcBef>
              <a:buAutoNum type="arabicPeriod" startAt="2"/>
            </a:pPr>
            <a:r>
              <a:rPr lang="en-US" sz="2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InvoiceDate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Contains time of purchase.</a:t>
            </a:r>
          </a:p>
          <a:p>
            <a:pPr marL="457200" indent="-457200" algn="l">
              <a:lnSpc>
                <a:spcPts val="3919"/>
              </a:lnSpc>
              <a:spcBef>
                <a:spcPct val="0"/>
              </a:spcBef>
              <a:buAutoNum type="arabicPeriod" startAt="2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Price of each quantity. All of them are positive.</a:t>
            </a:r>
          </a:p>
          <a:p>
            <a:pPr marL="457200" indent="-457200" algn="l">
              <a:lnSpc>
                <a:spcPts val="3919"/>
              </a:lnSpc>
              <a:spcBef>
                <a:spcPct val="0"/>
              </a:spcBef>
              <a:buAutoNum type="arabicPeriod" startAt="2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of them are positive. Unique to each customer.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FE8A8-471F-7FC3-625B-24C0EF6917BA}"/>
              </a:ext>
            </a:extLst>
          </p:cNvPr>
          <p:cNvSpPr txBox="1"/>
          <p:nvPr/>
        </p:nvSpPr>
        <p:spPr>
          <a:xfrm>
            <a:off x="762000" y="7751398"/>
            <a:ext cx="9296400" cy="445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 Country: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43 countries. Majority Purchase from UK (981330)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22C1D5-917E-EB3F-9151-05E7519B6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448" y="3750295"/>
            <a:ext cx="9963662" cy="31243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6262D-ADBC-DE0F-0006-2ED85B330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F4C91E-992E-37D2-1A95-9FEA2603C63C}"/>
              </a:ext>
            </a:extLst>
          </p:cNvPr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3221E27-6A33-F147-0BC3-B0D8F3FBE1FD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55F45A4-FC67-8C9B-23CC-0FB8A88BBCCF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AD5BBEA-F186-D02D-B79B-516DB6E9D7DA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1CF74E-6143-859E-40BF-3ADF31C3BA30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BDB0F378-F593-DFFD-FE64-07F888D49F5C}"/>
              </a:ext>
            </a:extLst>
          </p:cNvPr>
          <p:cNvSpPr txBox="1"/>
          <p:nvPr/>
        </p:nvSpPr>
        <p:spPr>
          <a:xfrm>
            <a:off x="2492746" y="1424297"/>
            <a:ext cx="883077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Description: 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5296 Unique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0E008F-BE8B-E697-A9C9-3D70836BE2E6}"/>
              </a:ext>
            </a:extLst>
          </p:cNvPr>
          <p:cNvSpPr txBox="1"/>
          <p:nvPr/>
        </p:nvSpPr>
        <p:spPr>
          <a:xfrm>
            <a:off x="2492746" y="5303780"/>
            <a:ext cx="3374654" cy="408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Discount: 170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BB287-F77E-C841-9C51-B031A72E60AA}"/>
              </a:ext>
            </a:extLst>
          </p:cNvPr>
          <p:cNvSpPr txBox="1"/>
          <p:nvPr/>
        </p:nvSpPr>
        <p:spPr>
          <a:xfrm>
            <a:off x="2492746" y="6041081"/>
            <a:ext cx="5105400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Manual: 1066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labor work involved in the purchase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2BDA6A-A888-F10F-E119-99C34E3F2664}"/>
              </a:ext>
            </a:extLst>
          </p:cNvPr>
          <p:cNvSpPr txBox="1"/>
          <p:nvPr/>
        </p:nvSpPr>
        <p:spPr>
          <a:xfrm>
            <a:off x="9906000" y="6036567"/>
            <a:ext cx="6400800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 Charge: 35 (Remove?)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the charge on the purchase by the bank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9C9B8-9BDE-302D-65BA-B31160CA359C}"/>
              </a:ext>
            </a:extLst>
          </p:cNvPr>
          <p:cNvSpPr txBox="1"/>
          <p:nvPr/>
        </p:nvSpPr>
        <p:spPr>
          <a:xfrm>
            <a:off x="2492746" y="2570903"/>
            <a:ext cx="4060454" cy="85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Product: 16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Quantity: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DEBB6-26F9-C4D8-46D3-EDFD2E7E55BC}"/>
              </a:ext>
            </a:extLst>
          </p:cNvPr>
          <p:cNvSpPr txBox="1"/>
          <p:nvPr/>
        </p:nvSpPr>
        <p:spPr>
          <a:xfrm>
            <a:off x="9906000" y="2537773"/>
            <a:ext cx="6705600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Adjustment by john/peter: 55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some instances that might balance out the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F0B01C-0285-B55E-DCF0-F65BB92295E9}"/>
              </a:ext>
            </a:extLst>
          </p:cNvPr>
          <p:cNvSpPr txBox="1"/>
          <p:nvPr/>
        </p:nvSpPr>
        <p:spPr>
          <a:xfrm>
            <a:off x="2492746" y="3693199"/>
            <a:ext cx="4746254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Day Carriage: 80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immediate delivery fees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B93B9-FA2A-6E7E-1411-509440D64D22}"/>
              </a:ext>
            </a:extLst>
          </p:cNvPr>
          <p:cNvSpPr txBox="1"/>
          <p:nvPr/>
        </p:nvSpPr>
        <p:spPr>
          <a:xfrm>
            <a:off x="2492746" y="7612298"/>
            <a:ext cx="7032254" cy="1753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CRUK (Cancer Research UK) Commission: 16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some fees paid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one customer has this history: 14096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00ADE-1316-62B5-F81E-D33064252989}"/>
              </a:ext>
            </a:extLst>
          </p:cNvPr>
          <p:cNvSpPr txBox="1"/>
          <p:nvPr/>
        </p:nvSpPr>
        <p:spPr>
          <a:xfrm>
            <a:off x="9926778" y="4307251"/>
            <a:ext cx="7315200" cy="1304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POSTAGE: 1983 (Remove) 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DOTCOM POSTAGE: 16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They represent the delivery fees</a:t>
            </a:r>
          </a:p>
        </p:txBody>
      </p:sp>
    </p:spTree>
    <p:extLst>
      <p:ext uri="{BB962C8B-B14F-4D97-AF65-F5344CB8AC3E}">
        <p14:creationId xmlns:p14="http://schemas.microsoft.com/office/powerpoint/2010/main" val="308279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7800" y="1184317"/>
            <a:ext cx="900744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 Understanding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2724C-2DE4-EED6-91E9-1268B952BE29}"/>
              </a:ext>
            </a:extLst>
          </p:cNvPr>
          <p:cNvSpPr txBox="1"/>
          <p:nvPr/>
        </p:nvSpPr>
        <p:spPr>
          <a:xfrm>
            <a:off x="1438852" y="2772878"/>
            <a:ext cx="9906000" cy="406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  </a:t>
            </a:r>
            <a:r>
              <a:rPr lang="en-US" sz="2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StockCode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4643 Unique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23E68-FE57-A280-DB1F-5B89D46276B7}"/>
              </a:ext>
            </a:extLst>
          </p:cNvPr>
          <p:cNvSpPr txBox="1"/>
          <p:nvPr/>
        </p:nvSpPr>
        <p:spPr>
          <a:xfrm>
            <a:off x="1736770" y="3390900"/>
            <a:ext cx="9906000" cy="4883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TEST001/002: Test Products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– Discount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– Manual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 – Postage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PADS – Cushion Products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– Adjustment by john/peter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– DOTCOM POSTAGE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CRUK – CRUK Commission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 CHARGES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SP1002 – Kid’s Chalkboard</a:t>
            </a:r>
          </a:p>
          <a:p>
            <a:pPr marL="457200" indent="-457200" algn="l">
              <a:lnSpc>
                <a:spcPts val="3458"/>
              </a:lnSpc>
              <a:buFont typeface="+mj-lt"/>
              <a:buAutoNum type="arabicPeriod"/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SrockCodes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having letters (e.g. 12344P): Specific product labeling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99A8F-0E86-B5AE-C64F-F1669CE009F3}"/>
              </a:ext>
            </a:extLst>
          </p:cNvPr>
          <p:cNvSpPr txBox="1"/>
          <p:nvPr/>
        </p:nvSpPr>
        <p:spPr>
          <a:xfrm>
            <a:off x="1763664" y="8419123"/>
            <a:ext cx="9906000" cy="85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12. C2 (Carriage): 254 (Removed)</a:t>
            </a:r>
          </a:p>
          <a:p>
            <a:pPr algn="l">
              <a:lnSpc>
                <a:spcPts val="3458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Assumption: Delivery Charges ($50)</a:t>
            </a:r>
          </a:p>
        </p:txBody>
      </p:sp>
    </p:spTree>
    <p:extLst>
      <p:ext uri="{BB962C8B-B14F-4D97-AF65-F5344CB8AC3E}">
        <p14:creationId xmlns:p14="http://schemas.microsoft.com/office/powerpoint/2010/main" val="267978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876DB-3064-4AE3-225F-6A3B61210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E15516-0E03-5ED5-AA84-FE82907725AA}"/>
              </a:ext>
            </a:extLst>
          </p:cNvPr>
          <p:cNvGrpSpPr/>
          <p:nvPr/>
        </p:nvGrpSpPr>
        <p:grpSpPr>
          <a:xfrm>
            <a:off x="14629545" y="8275002"/>
            <a:ext cx="3658455" cy="2011998"/>
            <a:chOff x="0" y="0"/>
            <a:chExt cx="4877940" cy="2682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6D9F72-9D17-807B-A44E-EAEE96B302EA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37266E79-3153-C478-CEFB-EECF7AB8D314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C9E90DA-ABB2-57EF-3AD6-7AB1BF56079B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41193E-79A6-1C48-EBFC-AA898B93B5A0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A6C3A14-9D86-44D1-045A-49B8710FCFAA}"/>
              </a:ext>
            </a:extLst>
          </p:cNvPr>
          <p:cNvSpPr txBox="1"/>
          <p:nvPr/>
        </p:nvSpPr>
        <p:spPr>
          <a:xfrm>
            <a:off x="2590800" y="830018"/>
            <a:ext cx="15273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Product Description Analysis for Refunds (Charge Back fraud Charge)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8D9EA0-9CE2-224F-3384-E7D0917C4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3" y="2369446"/>
            <a:ext cx="7947295" cy="523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B0198-2D51-E3EF-878A-EC015638C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171700"/>
            <a:ext cx="8519258" cy="6203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5D2B15-343D-2EE3-3773-8527A9B233A4}"/>
              </a:ext>
            </a:extLst>
          </p:cNvPr>
          <p:cNvSpPr txBox="1"/>
          <p:nvPr/>
        </p:nvSpPr>
        <p:spPr>
          <a:xfrm>
            <a:off x="1447800" y="7806045"/>
            <a:ext cx="4953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latin typeface="Consolas" panose="020B0609020204030204" pitchFamily="49" charset="0"/>
              </a:rPr>
              <a:t>Cluster 0 – Kitchen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Cluster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1 – Lights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Cluster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2 - Potting/Glass/Paper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Cluster 3 - Regency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Cakestand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Cluster 4- Hanging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Cluster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5 - Red and Spotty</a:t>
            </a:r>
          </a:p>
        </p:txBody>
      </p:sp>
    </p:spTree>
    <p:extLst>
      <p:ext uri="{BB962C8B-B14F-4D97-AF65-F5344CB8AC3E}">
        <p14:creationId xmlns:p14="http://schemas.microsoft.com/office/powerpoint/2010/main" val="407075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4A4E-570E-E899-A66A-DCD55F99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AB3C25-4764-A17C-83FC-08AACA0EA227}"/>
              </a:ext>
            </a:extLst>
          </p:cNvPr>
          <p:cNvGrpSpPr/>
          <p:nvPr/>
        </p:nvGrpSpPr>
        <p:grpSpPr>
          <a:xfrm>
            <a:off x="14629545" y="8343900"/>
            <a:ext cx="3658455" cy="2011998"/>
            <a:chOff x="0" y="0"/>
            <a:chExt cx="4877940" cy="2682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BC69EC-D776-A411-FA77-98BDE4C89A42}"/>
                </a:ext>
              </a:extLst>
            </p:cNvPr>
            <p:cNvSpPr/>
            <p:nvPr/>
          </p:nvSpPr>
          <p:spPr>
            <a:xfrm>
              <a:off x="0" y="-5080"/>
              <a:ext cx="4877943" cy="2687701"/>
            </a:xfrm>
            <a:custGeom>
              <a:avLst/>
              <a:gdLst/>
              <a:ahLst/>
              <a:cxnLst/>
              <a:rect l="l" t="t" r="r" b="b"/>
              <a:pathLst>
                <a:path w="4877943" h="2687701">
                  <a:moveTo>
                    <a:pt x="4050665" y="5588"/>
                  </a:moveTo>
                  <a:cubicBezTo>
                    <a:pt x="4287647" y="9779"/>
                    <a:pt x="4525518" y="41148"/>
                    <a:pt x="4763897" y="94107"/>
                  </a:cubicBezTo>
                  <a:lnTo>
                    <a:pt x="4877943" y="122809"/>
                  </a:lnTo>
                  <a:lnTo>
                    <a:pt x="4877943" y="2687701"/>
                  </a:lnTo>
                  <a:lnTo>
                    <a:pt x="0" y="2687701"/>
                  </a:lnTo>
                  <a:lnTo>
                    <a:pt x="26670" y="2661031"/>
                  </a:lnTo>
                  <a:cubicBezTo>
                    <a:pt x="649478" y="2062861"/>
                    <a:pt x="1290828" y="1481963"/>
                    <a:pt x="1872488" y="924941"/>
                  </a:cubicBezTo>
                  <a:cubicBezTo>
                    <a:pt x="2279269" y="535305"/>
                    <a:pt x="2691511" y="286639"/>
                    <a:pt x="3108071" y="147320"/>
                  </a:cubicBezTo>
                  <a:cubicBezTo>
                    <a:pt x="3420237" y="42926"/>
                    <a:pt x="3734689" y="0"/>
                    <a:pt x="4050665" y="5588"/>
                  </a:cubicBezTo>
                  <a:close/>
                </a:path>
              </a:pathLst>
            </a:custGeom>
            <a:solidFill>
              <a:srgbClr val="E5C4BA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57D85340-91E1-6D06-2F42-1784B97F713C}"/>
              </a:ext>
            </a:extLst>
          </p:cNvPr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7F8F22F-C41B-1455-E1B9-C7D5A8475BA3}"/>
              </a:ext>
            </a:extLst>
          </p:cNvPr>
          <p:cNvGrpSpPr/>
          <p:nvPr/>
        </p:nvGrpSpPr>
        <p:grpSpPr>
          <a:xfrm rot="5400000">
            <a:off x="922773" y="-924296"/>
            <a:ext cx="1627968" cy="3473513"/>
            <a:chOff x="0" y="0"/>
            <a:chExt cx="2170624" cy="463135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9338789-4529-EE8A-E8E2-38C17115E79D}"/>
                </a:ext>
              </a:extLst>
            </p:cNvPr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B15437-F8CB-FF90-68C4-2EA877A40C60}"/>
              </a:ext>
            </a:extLst>
          </p:cNvPr>
          <p:cNvSpPr txBox="1"/>
          <p:nvPr/>
        </p:nvSpPr>
        <p:spPr>
          <a:xfrm>
            <a:off x="7010400" y="615292"/>
            <a:ext cx="899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Data Cleaning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FC99324-4770-A909-9354-D25183784140}"/>
              </a:ext>
            </a:extLst>
          </p:cNvPr>
          <p:cNvSpPr txBox="1"/>
          <p:nvPr/>
        </p:nvSpPr>
        <p:spPr>
          <a:xfrm>
            <a:off x="1028700" y="3506264"/>
            <a:ext cx="6645230" cy="877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564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Duplicate Data: 34335</a:t>
            </a:r>
          </a:p>
          <a:p>
            <a:pPr marL="0" lvl="0" indent="0">
              <a:lnSpc>
                <a:spcPts val="3564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Overlap in Data for 2010-12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7B07247-9AE9-977B-92CA-9C80F659DFD9}"/>
              </a:ext>
            </a:extLst>
          </p:cNvPr>
          <p:cNvSpPr txBox="1"/>
          <p:nvPr/>
        </p:nvSpPr>
        <p:spPr>
          <a:xfrm>
            <a:off x="1028700" y="4935366"/>
            <a:ext cx="3568923" cy="416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64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Missing Values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9D6B680-3C53-0BA7-1EC1-C359DB7A7E48}"/>
              </a:ext>
            </a:extLst>
          </p:cNvPr>
          <p:cNvSpPr txBox="1"/>
          <p:nvPr/>
        </p:nvSpPr>
        <p:spPr>
          <a:xfrm>
            <a:off x="1028700" y="2645939"/>
            <a:ext cx="8340395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Removed Customers with no positive purchase history: 128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2110F7-69DC-801B-34EF-850D8816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6017948"/>
            <a:ext cx="7950609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3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4075" y="7806045"/>
            <a:ext cx="1329212" cy="1203745"/>
          </a:xfrm>
          <a:custGeom>
            <a:avLst/>
            <a:gdLst/>
            <a:ahLst/>
            <a:cxnLst/>
            <a:rect l="l" t="t" r="r" b="b"/>
            <a:pathLst>
              <a:path w="1329212" h="1203745">
                <a:moveTo>
                  <a:pt x="0" y="0"/>
                </a:moveTo>
                <a:lnTo>
                  <a:pt x="1329211" y="0"/>
                </a:lnTo>
                <a:lnTo>
                  <a:pt x="1329211" y="1203745"/>
                </a:lnTo>
                <a:lnTo>
                  <a:pt x="0" y="120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22771" y="-922772"/>
            <a:ext cx="1627968" cy="3473513"/>
            <a:chOff x="0" y="0"/>
            <a:chExt cx="2170624" cy="4631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7542" cy="4631309"/>
            </a:xfrm>
            <a:custGeom>
              <a:avLst/>
              <a:gdLst/>
              <a:ahLst/>
              <a:cxnLst/>
              <a:rect l="l" t="t" r="r" b="b"/>
              <a:pathLst>
                <a:path w="2177542" h="4631309">
                  <a:moveTo>
                    <a:pt x="0" y="4631309"/>
                  </a:moveTo>
                  <a:lnTo>
                    <a:pt x="0" y="0"/>
                  </a:lnTo>
                  <a:lnTo>
                    <a:pt x="106172" y="9144"/>
                  </a:lnTo>
                  <a:cubicBezTo>
                    <a:pt x="810514" y="147066"/>
                    <a:pt x="1225296" y="973328"/>
                    <a:pt x="1580134" y="1745488"/>
                  </a:cubicBezTo>
                  <a:cubicBezTo>
                    <a:pt x="1874774" y="2387219"/>
                    <a:pt x="2177542" y="3066415"/>
                    <a:pt x="2170430" y="3887216"/>
                  </a:cubicBezTo>
                  <a:cubicBezTo>
                    <a:pt x="2169033" y="4058031"/>
                    <a:pt x="2154555" y="4227576"/>
                    <a:pt x="2129536" y="4396105"/>
                  </a:cubicBezTo>
                  <a:lnTo>
                    <a:pt x="2087372" y="4631309"/>
                  </a:lnTo>
                  <a:lnTo>
                    <a:pt x="0" y="4631309"/>
                  </a:lnTo>
                  <a:close/>
                </a:path>
              </a:pathLst>
            </a:custGeom>
            <a:solidFill>
              <a:srgbClr val="DCD9C3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54A96E-4E39-8CA5-2EB4-3DA72661686D}"/>
              </a:ext>
            </a:extLst>
          </p:cNvPr>
          <p:cNvSpPr txBox="1"/>
          <p:nvPr/>
        </p:nvSpPr>
        <p:spPr>
          <a:xfrm>
            <a:off x="1447800" y="1184317"/>
            <a:ext cx="13106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039"/>
              </a:lnSpc>
            </a:pPr>
            <a:r>
              <a:rPr lang="en-US" sz="72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Extreme / Unusual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EF11A-02CA-A8DA-859C-07D4816D7C88}"/>
              </a:ext>
            </a:extLst>
          </p:cNvPr>
          <p:cNvSpPr txBox="1"/>
          <p:nvPr/>
        </p:nvSpPr>
        <p:spPr>
          <a:xfrm>
            <a:off x="1613811" y="2566050"/>
            <a:ext cx="59726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Without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45047-4B77-DDE8-9A95-60B2CF8C2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41" y="6122047"/>
            <a:ext cx="6882973" cy="1892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34D4AE-169F-3B50-C535-04EA6907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35" y="4910298"/>
            <a:ext cx="7403095" cy="466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41BA6A-8F85-9875-D1FA-E5C29C9D8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3028758"/>
            <a:ext cx="9150820" cy="31362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BD2BA2-D1F3-FB61-BBA9-18F0D96C2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6515100"/>
            <a:ext cx="9150820" cy="3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74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1017</Words>
  <Application>Microsoft Office PowerPoint</Application>
  <PresentationFormat>Custom</PresentationFormat>
  <Paragraphs>152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Aptos</vt:lpstr>
      <vt:lpstr>Arimo Bold</vt:lpstr>
      <vt:lpstr>Arimo</vt:lpstr>
      <vt:lpstr>Canva Sans Bold</vt:lpstr>
      <vt:lpstr>Arial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Dhayade, Shashwat</cp:lastModifiedBy>
  <cp:revision>12</cp:revision>
  <dcterms:created xsi:type="dcterms:W3CDTF">2006-08-16T00:00:00Z</dcterms:created>
  <dcterms:modified xsi:type="dcterms:W3CDTF">2024-12-02T18:33:34Z</dcterms:modified>
  <dc:identifier>DAGRol0DAyg</dc:identifier>
</cp:coreProperties>
</file>